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Montserrat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7.xml"/><Relationship Id="rId44" Type="http://schemas.openxmlformats.org/officeDocument/2006/relationships/font" Target="fonts/Lato-regular.fntdata"/><Relationship Id="rId21" Type="http://schemas.openxmlformats.org/officeDocument/2006/relationships/slide" Target="slides/slide16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9.xml"/><Relationship Id="rId46" Type="http://schemas.openxmlformats.org/officeDocument/2006/relationships/font" Target="fonts/Lato-italic.fntdata"/><Relationship Id="rId23" Type="http://schemas.openxmlformats.org/officeDocument/2006/relationships/slide" Target="slides/slide18.xml"/><Relationship Id="rId45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La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878d6fb7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878d6fb7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878d6fb7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e878d6fb7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e878d6fb7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e878d6fb7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878d6fb7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e878d6fb7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e878d6fb7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e878d6fb7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e878d6fb7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e878d6fb7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e938479ce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e938479ce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878d6fb7a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e878d6fb7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e938479ce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e938479ce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e878d6fb7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e878d6fb7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878d6fb7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878d6fb7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878d6fb7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e878d6fb7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92be422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e92be422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e92be422f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e92be422f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e92be422f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e92be422f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e92be422f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e92be422f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e878d6fb7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e878d6fb7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e92be422f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e92be422f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e92be422f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e92be422f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e92be422f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e92be422f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e92be422f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e92be422f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91dbebd0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e91dbebd0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e878d6fb7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e878d6fb7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e87e5bdc6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e87e5bdc6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e87e5bdc6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e87e5bdc6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e87e5bdc6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e87e5bdc6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878d6fb7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878d6fb7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91dbebd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e91dbebd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878d6fb7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878d6fb7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e878d6fb7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e878d6fb7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e878d6fb7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e878d6fb7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878d6fb7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e878d6fb7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6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Relationship Id="rId6" Type="http://schemas.openxmlformats.org/officeDocument/2006/relationships/image" Target="../media/image30.png"/><Relationship Id="rId7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28.png"/><Relationship Id="rId6" Type="http://schemas.openxmlformats.org/officeDocument/2006/relationships/image" Target="../media/image52.png"/><Relationship Id="rId7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47.png"/><Relationship Id="rId6" Type="http://schemas.openxmlformats.org/officeDocument/2006/relationships/image" Target="../media/image34.png"/><Relationship Id="rId7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33.png"/><Relationship Id="rId7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Relationship Id="rId4" Type="http://schemas.openxmlformats.org/officeDocument/2006/relationships/image" Target="../media/image42.png"/><Relationship Id="rId5" Type="http://schemas.openxmlformats.org/officeDocument/2006/relationships/image" Target="../media/image56.png"/><Relationship Id="rId6" Type="http://schemas.openxmlformats.org/officeDocument/2006/relationships/image" Target="../media/image50.png"/><Relationship Id="rId7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5" Type="http://schemas.openxmlformats.org/officeDocument/2006/relationships/image" Target="../media/image59.png"/><Relationship Id="rId6" Type="http://schemas.openxmlformats.org/officeDocument/2006/relationships/image" Target="../media/image43.png"/><Relationship Id="rId7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60.png"/><Relationship Id="rId5" Type="http://schemas.openxmlformats.org/officeDocument/2006/relationships/image" Target="../media/image63.png"/><Relationship Id="rId6" Type="http://schemas.openxmlformats.org/officeDocument/2006/relationships/image" Target="../media/image62.png"/><Relationship Id="rId7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61.png"/><Relationship Id="rId5" Type="http://schemas.openxmlformats.org/officeDocument/2006/relationships/image" Target="../media/image45.png"/><Relationship Id="rId6" Type="http://schemas.openxmlformats.org/officeDocument/2006/relationships/image" Target="../media/image57.png"/><Relationship Id="rId7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materialpublic.imd.ufrn.br/curso/disciplina/1/63/4/4" TargetMode="External"/><Relationship Id="rId4" Type="http://schemas.openxmlformats.org/officeDocument/2006/relationships/hyperlink" Target="https://materialpublic.imd.ufrn.br/curso/disciplina/1/63/5/3" TargetMode="External"/><Relationship Id="rId5" Type="http://schemas.openxmlformats.org/officeDocument/2006/relationships/hyperlink" Target="https://www.abcm.org.br/upload/files/PII_IV_06.pdf" TargetMode="External"/><Relationship Id="rId6" Type="http://schemas.openxmlformats.org/officeDocument/2006/relationships/hyperlink" Target="https://github.com/MatheusBraga71/C213_Teoria/tree/main/Trabalho1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28300" y="1121200"/>
            <a:ext cx="62157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/>
              <a:t>Trabalho 1</a:t>
            </a:r>
            <a:br>
              <a:rPr lang="pt-BR" sz="4300"/>
            </a:br>
            <a:r>
              <a:rPr lang="pt-BR" sz="4300"/>
              <a:t>C213</a:t>
            </a:r>
            <a:r>
              <a:rPr lang="pt-BR" sz="4300"/>
              <a:t> -</a:t>
            </a:r>
            <a:r>
              <a:rPr lang="pt-BR" sz="4300"/>
              <a:t> Sistemas Embarcados</a:t>
            </a:r>
            <a:endParaRPr sz="43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103850" y="3170525"/>
            <a:ext cx="3864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/>
              <a:t>Matheus Augusto Braga Pivoto - 1711 - GEC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/>
          <p:nvPr>
            <p:ph type="title"/>
          </p:nvPr>
        </p:nvSpPr>
        <p:spPr>
          <a:xfrm>
            <a:off x="436625" y="137150"/>
            <a:ext cx="8492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4 - Levantamento dos erros em malha aberta/ fechada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76" y="661975"/>
            <a:ext cx="6578724" cy="438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3513" y="2214550"/>
            <a:ext cx="380047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 txBox="1"/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Método clássico: Ziegler Nichols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7"/>
          <p:cNvSpPr txBox="1"/>
          <p:nvPr/>
        </p:nvSpPr>
        <p:spPr>
          <a:xfrm>
            <a:off x="945775" y="770400"/>
            <a:ext cx="7646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Desenvolvido por John G. Ziegler e Nathaniel B. Nichols em 1942.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Técnica muito utilizada para sintonizar controladores PID, por ser um dos métodos mais simples de se realizar os ajustes  dos parâmetros necessários.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teoria desse método se baseia na obtenção de respostas oscilatórias controladas no sistema de malha fechada. O processo de ajuste é realizado em três etapas: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AutoNum type="arabicParenR"/>
            </a:pPr>
            <a:r>
              <a:rPr lang="pt-B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Definição dos parâmetros iniciais: inicialmente se define os parâmetros do controlador PID como zero, de modo que não tenha influência significativa sobre o sistema.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AutoNum type="arabicParenR"/>
            </a:pPr>
            <a:r>
              <a:rPr lang="pt-B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Aumento Gradual do Ganho (Kp): o ganho proporcional é aumentado gradualmente até que o sistema atinja o “ganho crítico”, que é o valor de Kp no qual o sistema passa de uma resposta estável para uma resposta oscilatória.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AutoNum type="arabicParenR"/>
            </a:pPr>
            <a:r>
              <a:rPr lang="pt-B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Definição dos parâmetros PID: Nessa etapa são definidos os valores de Kp, Ti e Td.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Importante lembrar que o método ZN não necessariamente produz respostas oscilatórias apropriadas ou seguras para todos os sistemas.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/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Método clássico: Ziegler Nichols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28"/>
          <p:cNvPicPr preferRelativeResize="0"/>
          <p:nvPr/>
        </p:nvPicPr>
        <p:blipFill rotWithShape="1">
          <a:blip r:embed="rId3">
            <a:alphaModFix/>
          </a:blip>
          <a:srcRect b="0" l="0" r="0" t="5651"/>
          <a:stretch/>
        </p:blipFill>
        <p:spPr>
          <a:xfrm>
            <a:off x="2242100" y="1159000"/>
            <a:ext cx="4659800" cy="34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 txBox="1"/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Método novo: Cohen e Coon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9"/>
          <p:cNvSpPr txBox="1"/>
          <p:nvPr/>
        </p:nvSpPr>
        <p:spPr>
          <a:xfrm>
            <a:off x="945775" y="930425"/>
            <a:ext cx="7646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Desenvolvido por George Z. Cohen e John M. Coon em 1953.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É considerado mais preciso e eficaz do que o método de Ziegler Nichols.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É especialmente mais útil quando se lida com sistemas de processos industriais que possuem uma resposta mais lenta.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É um método que não requer a indução de oscilações no sistema. Em vez disso, ele se baseia na análise da resposta do sistema a uma perturbação degrau e usa essa resposta para calcular os parâmetros do PID.</a:t>
            </a:r>
            <a:b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Mais adequado para sistemas nos quais a estabilidade é uma preocupação crítica e sistemas de primeira ordem com tempo morto.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Pode não ser a melhor escolha para sistemas de alta ordem ou que possuam características muito complexas.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/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Método novo: Cohen e Coon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600" y="1295075"/>
            <a:ext cx="687705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/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Método clássico: Ziegler Nichols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563" y="1051250"/>
            <a:ext cx="6714869" cy="37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"/>
          <p:cNvSpPr txBox="1"/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Método clássico: Ziegler Nichols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0350"/>
            <a:ext cx="5450575" cy="441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613" y="2571750"/>
            <a:ext cx="4124325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2"/>
          <p:cNvSpPr txBox="1"/>
          <p:nvPr/>
        </p:nvSpPr>
        <p:spPr>
          <a:xfrm>
            <a:off x="5785850" y="1036575"/>
            <a:ext cx="23661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Máximo pico de 18,16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5" name="Google Shape;325;p32"/>
          <p:cNvCxnSpPr>
            <a:endCxn id="324" idx="1"/>
          </p:cNvCxnSpPr>
          <p:nvPr/>
        </p:nvCxnSpPr>
        <p:spPr>
          <a:xfrm>
            <a:off x="1488050" y="1181925"/>
            <a:ext cx="4297800" cy="2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32"/>
          <p:cNvSpPr txBox="1"/>
          <p:nvPr/>
        </p:nvSpPr>
        <p:spPr>
          <a:xfrm>
            <a:off x="5774425" y="1616200"/>
            <a:ext cx="29148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Limite aceitável de 25% da entrada</a:t>
            </a:r>
            <a:br>
              <a:rPr lang="pt-B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pt-B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seria de 13,75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"/>
          <p:cNvSpPr txBox="1"/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Método novo: Cohen e Coon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775" y="1051250"/>
            <a:ext cx="6802460" cy="378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 txBox="1"/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Método novo: Cohen e Coon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5625"/>
            <a:ext cx="5244849" cy="43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 rotWithShape="1">
          <a:blip r:embed="rId4">
            <a:alphaModFix/>
          </a:blip>
          <a:srcRect b="0" l="0" r="0" t="7227"/>
          <a:stretch/>
        </p:blipFill>
        <p:spPr>
          <a:xfrm>
            <a:off x="4927300" y="2388525"/>
            <a:ext cx="4143375" cy="8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/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Comparação entre ZN e CC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138" y="619975"/>
            <a:ext cx="5507725" cy="44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4967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2 - </a:t>
            </a:r>
            <a:r>
              <a:rPr lang="pt-BR"/>
              <a:t>Encontrando os valores de k, Ɵ e τ.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700" y="815025"/>
            <a:ext cx="7099739" cy="39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/>
          <p:nvPr>
            <p:ph type="title"/>
          </p:nvPr>
        </p:nvSpPr>
        <p:spPr>
          <a:xfrm>
            <a:off x="1122125" y="740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6 - Ajustes no método clássico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0" y="988150"/>
            <a:ext cx="4340202" cy="34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3900" y="988150"/>
            <a:ext cx="4316400" cy="34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513" y="4603225"/>
            <a:ext cx="3164575" cy="2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2400" y="4597987"/>
            <a:ext cx="30194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1300" y="632450"/>
            <a:ext cx="420052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 txBox="1"/>
          <p:nvPr>
            <p:ph type="title"/>
          </p:nvPr>
        </p:nvSpPr>
        <p:spPr>
          <a:xfrm>
            <a:off x="1052550" y="91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6 - Ajustes no método clássico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725" y="655300"/>
            <a:ext cx="42005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05525"/>
            <a:ext cx="4302626" cy="350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906" y="4511150"/>
            <a:ext cx="29432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7400" y="1005525"/>
            <a:ext cx="4332254" cy="35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9981" y="4515913"/>
            <a:ext cx="2847975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type="title"/>
          </p:nvPr>
        </p:nvSpPr>
        <p:spPr>
          <a:xfrm>
            <a:off x="1052550" y="91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6 - Ajustes no método clássico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725" y="655300"/>
            <a:ext cx="42005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575" y="922000"/>
            <a:ext cx="4300425" cy="3488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907425"/>
            <a:ext cx="4300425" cy="351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0125" y="4410107"/>
            <a:ext cx="292417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500" y="4410091"/>
            <a:ext cx="3060839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/>
          <p:nvPr>
            <p:ph type="title"/>
          </p:nvPr>
        </p:nvSpPr>
        <p:spPr>
          <a:xfrm>
            <a:off x="1052550" y="91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6 - Ajustes no método clássico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725" y="655300"/>
            <a:ext cx="42005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05525"/>
            <a:ext cx="4501125" cy="36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4450" y="4687675"/>
            <a:ext cx="29813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25" y="1005525"/>
            <a:ext cx="4501126" cy="366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2225" y="4672875"/>
            <a:ext cx="2684324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9"/>
          <p:cNvSpPr/>
          <p:nvPr/>
        </p:nvSpPr>
        <p:spPr>
          <a:xfrm>
            <a:off x="4620000" y="1033275"/>
            <a:ext cx="4412100" cy="361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/>
          <p:nvPr>
            <p:ph type="title"/>
          </p:nvPr>
        </p:nvSpPr>
        <p:spPr>
          <a:xfrm>
            <a:off x="1052550" y="91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6 - Ajustes no método clássico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725" y="655300"/>
            <a:ext cx="42005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50" y="971868"/>
            <a:ext cx="4400949" cy="357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4925" y="4593731"/>
            <a:ext cx="2647950" cy="325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971875"/>
            <a:ext cx="4485461" cy="35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0"/>
          <p:cNvPicPr preferRelativeResize="0"/>
          <p:nvPr/>
        </p:nvPicPr>
        <p:blipFill rotWithShape="1">
          <a:blip r:embed="rId7">
            <a:alphaModFix/>
          </a:blip>
          <a:srcRect b="0" l="0" r="10023" t="0"/>
          <a:stretch/>
        </p:blipFill>
        <p:spPr>
          <a:xfrm>
            <a:off x="5615225" y="4593725"/>
            <a:ext cx="2553700" cy="3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0"/>
          <p:cNvSpPr/>
          <p:nvPr/>
        </p:nvSpPr>
        <p:spPr>
          <a:xfrm>
            <a:off x="4620000" y="1033275"/>
            <a:ext cx="4412100" cy="3510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40"/>
          <p:cNvSpPr txBox="1"/>
          <p:nvPr/>
        </p:nvSpPr>
        <p:spPr>
          <a:xfrm>
            <a:off x="6585975" y="656075"/>
            <a:ext cx="2553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Menor tempo de acomodação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1"/>
          <p:cNvSpPr txBox="1"/>
          <p:nvPr>
            <p:ph type="title"/>
          </p:nvPr>
        </p:nvSpPr>
        <p:spPr>
          <a:xfrm>
            <a:off x="1052550" y="266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6 - Ajustes no método novo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940725"/>
            <a:ext cx="4476750" cy="3564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120" y="4644075"/>
            <a:ext cx="28575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940725"/>
            <a:ext cx="4403816" cy="35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5633" y="4644080"/>
            <a:ext cx="287655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0775" y="506213"/>
            <a:ext cx="4162425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"/>
          <p:cNvSpPr txBox="1"/>
          <p:nvPr>
            <p:ph type="title"/>
          </p:nvPr>
        </p:nvSpPr>
        <p:spPr>
          <a:xfrm>
            <a:off x="1052550" y="266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6 - Ajustes no método novo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775" y="506213"/>
            <a:ext cx="41624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53091"/>
            <a:ext cx="4403825" cy="3538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1025" y="4605975"/>
            <a:ext cx="28860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967925"/>
            <a:ext cx="4330889" cy="35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3950" y="4625024"/>
            <a:ext cx="28575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2"/>
          <p:cNvSpPr/>
          <p:nvPr/>
        </p:nvSpPr>
        <p:spPr>
          <a:xfrm>
            <a:off x="4620000" y="1033275"/>
            <a:ext cx="4282800" cy="3439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42"/>
          <p:cNvSpPr txBox="1"/>
          <p:nvPr/>
        </p:nvSpPr>
        <p:spPr>
          <a:xfrm>
            <a:off x="6837475" y="656175"/>
            <a:ext cx="2553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Menor sobre-sinal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"/>
          <p:cNvSpPr txBox="1"/>
          <p:nvPr>
            <p:ph type="title"/>
          </p:nvPr>
        </p:nvSpPr>
        <p:spPr>
          <a:xfrm>
            <a:off x="1052550" y="266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6 - Ajustes no método novo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775" y="506213"/>
            <a:ext cx="41624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75" y="934450"/>
            <a:ext cx="4453126" cy="35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6688" y="4605975"/>
            <a:ext cx="2857500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934450"/>
            <a:ext cx="4379071" cy="35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8013" y="4605975"/>
            <a:ext cx="2867025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4"/>
          <p:cNvSpPr txBox="1"/>
          <p:nvPr>
            <p:ph type="title"/>
          </p:nvPr>
        </p:nvSpPr>
        <p:spPr>
          <a:xfrm>
            <a:off x="1052550" y="266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6 - Ajustes no método novo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775" y="506213"/>
            <a:ext cx="41624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01725"/>
            <a:ext cx="4351909" cy="35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025" y="4510700"/>
            <a:ext cx="29241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4300" y="901725"/>
            <a:ext cx="4351901" cy="356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7687" y="4567049"/>
            <a:ext cx="29051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4"/>
          <p:cNvSpPr/>
          <p:nvPr/>
        </p:nvSpPr>
        <p:spPr>
          <a:xfrm>
            <a:off x="4620000" y="1033275"/>
            <a:ext cx="4236300" cy="3439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44"/>
          <p:cNvSpPr txBox="1"/>
          <p:nvPr/>
        </p:nvSpPr>
        <p:spPr>
          <a:xfrm>
            <a:off x="6653200" y="610450"/>
            <a:ext cx="2553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Menor tempo de acomodação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5"/>
          <p:cNvSpPr txBox="1"/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7</a:t>
            </a:r>
            <a:r>
              <a:rPr lang="pt-BR"/>
              <a:t> - Comparação entre ZN e CC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138" y="642825"/>
            <a:ext cx="5507725" cy="44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4967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2 - Encontrando os valores de k, Ɵ e τ.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975" y="460700"/>
            <a:ext cx="4272431" cy="468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6"/>
          <p:cNvSpPr txBox="1"/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8 - Interface de interação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Exibição dos parâmetros obtidos por ZN</a:t>
            </a:r>
            <a:endParaRPr/>
          </a:p>
        </p:txBody>
      </p:sp>
      <p:pic>
        <p:nvPicPr>
          <p:cNvPr id="454" name="Google Shape;4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726" y="1340825"/>
            <a:ext cx="6776800" cy="30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7"/>
          <p:cNvSpPr txBox="1"/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8 - Interface de interação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Exibição dos parâmetros obtidos por CC</a:t>
            </a:r>
            <a:endParaRPr/>
          </a:p>
        </p:txBody>
      </p:sp>
      <p:pic>
        <p:nvPicPr>
          <p:cNvPr id="460" name="Google Shape;4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700" y="1341875"/>
            <a:ext cx="6648850" cy="31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8"/>
          <p:cNvSpPr txBox="1"/>
          <p:nvPr>
            <p:ph type="title"/>
          </p:nvPr>
        </p:nvSpPr>
        <p:spPr>
          <a:xfrm>
            <a:off x="996700" y="137150"/>
            <a:ext cx="8147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8 - Interface de interação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Entrando com os parâmetros de PID manualmente</a:t>
            </a:r>
            <a:endParaRPr/>
          </a:p>
        </p:txBody>
      </p:sp>
      <p:pic>
        <p:nvPicPr>
          <p:cNvPr id="466" name="Google Shape;4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50" y="1155388"/>
            <a:ext cx="605790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9"/>
          <p:cNvSpPr txBox="1"/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8 - Interface de interação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450" y="1051250"/>
            <a:ext cx="4809358" cy="378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0"/>
          <p:cNvSpPr txBox="1"/>
          <p:nvPr>
            <p:ph type="title"/>
          </p:nvPr>
        </p:nvSpPr>
        <p:spPr>
          <a:xfrm>
            <a:off x="1148200" y="245000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/>
          </a:p>
        </p:txBody>
      </p:sp>
      <p:sp>
        <p:nvSpPr>
          <p:cNvPr id="478" name="Google Shape;478;p50"/>
          <p:cNvSpPr txBox="1"/>
          <p:nvPr/>
        </p:nvSpPr>
        <p:spPr>
          <a:xfrm>
            <a:off x="573825" y="1798050"/>
            <a:ext cx="8172600" cy="15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Método KN: </a:t>
            </a:r>
            <a:r>
              <a:rPr lang="pt-BR" sz="1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https://materialpublic.imd.ufrn.br/curso/disciplina/1/63/4/4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Método CC: </a:t>
            </a:r>
            <a:r>
              <a:rPr lang="pt-BR" sz="1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https://materialpublic.imd.ufrn.br/curso/disciplina/1/63/5/3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Comparativo dos métodos: </a:t>
            </a:r>
            <a:r>
              <a:rPr lang="pt-BR" sz="1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https://www.abcm.org.br/upload/files/PII_IV_06.pdf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pt-B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Github: </a:t>
            </a:r>
            <a:r>
              <a:rPr lang="pt-BR" sz="1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https://github.com/MatheusBraga71/C213_Teoria/tree/main/Trabalho1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49675" y="137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2 - </a:t>
            </a:r>
            <a:r>
              <a:rPr lang="pt-BR"/>
              <a:t>Encontrando os valores de k, Ɵ e τ.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675" y="1278775"/>
            <a:ext cx="6940574" cy="25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4967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2 - Obtenção dos valores de t1 e t2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21"/>
          <p:cNvPicPr preferRelativeResize="0"/>
          <p:nvPr/>
        </p:nvPicPr>
        <p:blipFill rotWithShape="1">
          <a:blip r:embed="rId3">
            <a:alphaModFix/>
          </a:blip>
          <a:srcRect b="11182" l="0" r="0" t="0"/>
          <a:stretch/>
        </p:blipFill>
        <p:spPr>
          <a:xfrm>
            <a:off x="4895825" y="799800"/>
            <a:ext cx="3518925" cy="428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1"/>
          <p:cNvPicPr preferRelativeResize="0"/>
          <p:nvPr/>
        </p:nvPicPr>
        <p:blipFill rotWithShape="1">
          <a:blip r:embed="rId4">
            <a:alphaModFix/>
          </a:blip>
          <a:srcRect b="37756" l="0" r="0" t="0"/>
          <a:stretch/>
        </p:blipFill>
        <p:spPr>
          <a:xfrm>
            <a:off x="921887" y="799800"/>
            <a:ext cx="3858137" cy="428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482350" y="137150"/>
            <a:ext cx="8492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3 - Plotando a resposta original em relação à estimada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775" y="628725"/>
            <a:ext cx="4366225" cy="45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425200" y="137150"/>
            <a:ext cx="8549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3 - </a:t>
            </a:r>
            <a:r>
              <a:rPr lang="pt-BR"/>
              <a:t>Plotando a resposta original em relação à estimada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925" y="678025"/>
            <a:ext cx="5650174" cy="44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type="title"/>
          </p:nvPr>
        </p:nvSpPr>
        <p:spPr>
          <a:xfrm>
            <a:off x="950975" y="137150"/>
            <a:ext cx="8023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Diferenças entre resposta original e estimada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0" y="849325"/>
            <a:ext cx="4477088" cy="37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49325"/>
            <a:ext cx="4410398" cy="37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 txBox="1"/>
          <p:nvPr>
            <p:ph type="title"/>
          </p:nvPr>
        </p:nvSpPr>
        <p:spPr>
          <a:xfrm>
            <a:off x="436625" y="137150"/>
            <a:ext cx="8492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4 - Levantamento dos erros em malha aberta/ fechada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302" y="666425"/>
            <a:ext cx="4061389" cy="439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